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49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26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Cloud Computing: An Overview</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Cloud computing has transformed how businesses operate. It offers scalable, reliable, and cost-effective IT solutions. This presentation explores its key concepts. We'll cover service models, deployment options, and security measures. Discover how cloud solutions drive success and innovation.</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984438"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Defining Key Concepts</a:t>
            </a:r>
            <a:endParaRPr lang="en-US" sz="4450" dirty="0"/>
          </a:p>
        </p:txBody>
      </p:sp>
      <p:sp>
        <p:nvSpPr>
          <p:cNvPr id="3" name="Text 1"/>
          <p:cNvSpPr/>
          <p:nvPr/>
        </p:nvSpPr>
        <p:spPr>
          <a:xfrm>
            <a:off x="793790" y="3815715"/>
            <a:ext cx="3047524"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On-Demand Resources</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Access computing resources anytime. Scale resources based on your current needs.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Shared Infrastructure</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Multiple users share resources. Optimize utilization and lower costs.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Network Access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Access services over a network. Use the Internet to reach applications and data.</a:t>
            </a:r>
            <a:endParaRPr lang="en-US" sz="1750" dirty="0"/>
          </a:p>
        </p:txBody>
      </p:sp>
      <p:sp>
        <p:nvSpPr>
          <p:cNvPr id="9" name="Rectangle 8"/>
          <p:cNvSpPr/>
          <p:nvPr/>
        </p:nvSpPr>
        <p:spPr>
          <a:xfrm>
            <a:off x="12790714" y="7772400"/>
            <a:ext cx="1763486" cy="3810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1135"/>
            <a:ext cx="571547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Cloud Service Models</a:t>
            </a:r>
            <a:endParaRPr lang="en-US" sz="4450" dirty="0"/>
          </a:p>
        </p:txBody>
      </p:sp>
      <p:sp>
        <p:nvSpPr>
          <p:cNvPr id="4" name="Shape 1"/>
          <p:cNvSpPr/>
          <p:nvPr/>
        </p:nvSpPr>
        <p:spPr>
          <a:xfrm>
            <a:off x="793790" y="2765227"/>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2850237"/>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76522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IaaS</a:t>
            </a:r>
            <a:endParaRPr lang="en-US" sz="2200" dirty="0"/>
          </a:p>
        </p:txBody>
      </p:sp>
      <p:sp>
        <p:nvSpPr>
          <p:cNvPr id="7" name="Text 4"/>
          <p:cNvSpPr/>
          <p:nvPr/>
        </p:nvSpPr>
        <p:spPr>
          <a:xfrm>
            <a:off x="1530906" y="3255645"/>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Infrastructure as a Service provides computing resources. You manage the OS, storage, and applications.</a:t>
            </a:r>
            <a:endParaRPr lang="en-US" sz="1750" dirty="0"/>
          </a:p>
        </p:txBody>
      </p:sp>
      <p:sp>
        <p:nvSpPr>
          <p:cNvPr id="8" name="Shape 5"/>
          <p:cNvSpPr/>
          <p:nvPr/>
        </p:nvSpPr>
        <p:spPr>
          <a:xfrm>
            <a:off x="4685467" y="2765227"/>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4838581" y="2850237"/>
            <a:ext cx="203954"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276522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PaaS</a:t>
            </a:r>
            <a:endParaRPr lang="en-US" sz="2200" dirty="0"/>
          </a:p>
        </p:txBody>
      </p:sp>
      <p:sp>
        <p:nvSpPr>
          <p:cNvPr id="11" name="Text 8"/>
          <p:cNvSpPr/>
          <p:nvPr/>
        </p:nvSpPr>
        <p:spPr>
          <a:xfrm>
            <a:off x="5422583" y="3255645"/>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Platform as a Service delivers a development environment. Build and deploy apps without infrastructure management.</a:t>
            </a:r>
            <a:endParaRPr lang="en-US" sz="1750" dirty="0"/>
          </a:p>
        </p:txBody>
      </p:sp>
      <p:sp>
        <p:nvSpPr>
          <p:cNvPr id="12" name="Shape 9"/>
          <p:cNvSpPr/>
          <p:nvPr/>
        </p:nvSpPr>
        <p:spPr>
          <a:xfrm>
            <a:off x="793790" y="5552123"/>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944166" y="5637133"/>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55212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SaaS</a:t>
            </a:r>
            <a:endParaRPr lang="en-US" sz="2200" dirty="0"/>
          </a:p>
        </p:txBody>
      </p:sp>
      <p:sp>
        <p:nvSpPr>
          <p:cNvPr id="15" name="Text 12"/>
          <p:cNvSpPr/>
          <p:nvPr/>
        </p:nvSpPr>
        <p:spPr>
          <a:xfrm>
            <a:off x="1530906" y="6042541"/>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Software as a Service provides ready-to-use applications. Access software over the Internet, such as Salesforce.</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276" y="841177"/>
            <a:ext cx="5156478" cy="644485"/>
          </a:xfrm>
          <a:prstGeom prst="rect">
            <a:avLst/>
          </a:prstGeom>
          <a:noFill/>
          <a:ln/>
        </p:spPr>
        <p:txBody>
          <a:bodyPr wrap="none" lIns="0" tIns="0" rIns="0" bIns="0" rtlCol="0" anchor="t"/>
          <a:lstStyle/>
          <a:p>
            <a:pPr marL="0" indent="0">
              <a:lnSpc>
                <a:spcPts val="5050"/>
              </a:lnSpc>
              <a:buNone/>
            </a:pPr>
            <a:r>
              <a:rPr lang="en-US" sz="4050" b="1" kern="0" spc="-122" dirty="0">
                <a:solidFill>
                  <a:srgbClr val="000000"/>
                </a:solidFill>
                <a:latin typeface="Inter Bold" pitchFamily="34" charset="0"/>
                <a:ea typeface="Inter Bold" pitchFamily="34" charset="-122"/>
                <a:cs typeface="Inter Bold" pitchFamily="34" charset="-120"/>
              </a:rPr>
              <a:t>Deployment Models</a:t>
            </a:r>
            <a:endParaRPr lang="en-US" sz="4050" dirty="0"/>
          </a:p>
        </p:txBody>
      </p:sp>
      <p:pic>
        <p:nvPicPr>
          <p:cNvPr id="4" name="Image 1" descr="preencoded.png"/>
          <p:cNvPicPr>
            <a:picLocks noChangeAspect="1"/>
          </p:cNvPicPr>
          <p:nvPr/>
        </p:nvPicPr>
        <p:blipFill>
          <a:blip r:embed="rId4"/>
          <a:stretch>
            <a:fillRect/>
          </a:stretch>
        </p:blipFill>
        <p:spPr>
          <a:xfrm>
            <a:off x="6208276" y="1794986"/>
            <a:ext cx="515541" cy="515541"/>
          </a:xfrm>
          <a:prstGeom prst="rect">
            <a:avLst/>
          </a:prstGeom>
        </p:spPr>
      </p:pic>
      <p:sp>
        <p:nvSpPr>
          <p:cNvPr id="5" name="Text 1"/>
          <p:cNvSpPr/>
          <p:nvPr/>
        </p:nvSpPr>
        <p:spPr>
          <a:xfrm>
            <a:off x="6208276" y="2516743"/>
            <a:ext cx="2360533" cy="322183"/>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Public Cloud</a:t>
            </a:r>
            <a:endParaRPr lang="en-US" sz="2000" dirty="0"/>
          </a:p>
        </p:txBody>
      </p:sp>
      <p:sp>
        <p:nvSpPr>
          <p:cNvPr id="6" name="Text 2"/>
          <p:cNvSpPr/>
          <p:nvPr/>
        </p:nvSpPr>
        <p:spPr>
          <a:xfrm>
            <a:off x="6208276" y="2962632"/>
            <a:ext cx="2360533" cy="131968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Shared infrastructure available to the public. Offered by third-party providers.</a:t>
            </a:r>
            <a:endParaRPr lang="en-US" sz="1600" dirty="0"/>
          </a:p>
        </p:txBody>
      </p:sp>
      <p:pic>
        <p:nvPicPr>
          <p:cNvPr id="7" name="Image 2" descr="preencoded.png"/>
          <p:cNvPicPr>
            <a:picLocks noChangeAspect="1"/>
          </p:cNvPicPr>
          <p:nvPr/>
        </p:nvPicPr>
        <p:blipFill>
          <a:blip r:embed="rId5"/>
          <a:stretch>
            <a:fillRect/>
          </a:stretch>
        </p:blipFill>
        <p:spPr>
          <a:xfrm>
            <a:off x="8878133" y="1794986"/>
            <a:ext cx="515541" cy="515541"/>
          </a:xfrm>
          <a:prstGeom prst="rect">
            <a:avLst/>
          </a:prstGeom>
        </p:spPr>
      </p:pic>
      <p:sp>
        <p:nvSpPr>
          <p:cNvPr id="8" name="Text 3"/>
          <p:cNvSpPr/>
          <p:nvPr/>
        </p:nvSpPr>
        <p:spPr>
          <a:xfrm>
            <a:off x="8878133" y="2516743"/>
            <a:ext cx="2360533" cy="322183"/>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Private Cloud</a:t>
            </a:r>
            <a:endParaRPr lang="en-US" sz="2000" dirty="0"/>
          </a:p>
        </p:txBody>
      </p:sp>
      <p:sp>
        <p:nvSpPr>
          <p:cNvPr id="9" name="Text 4"/>
          <p:cNvSpPr/>
          <p:nvPr/>
        </p:nvSpPr>
        <p:spPr>
          <a:xfrm>
            <a:off x="8878133" y="2962632"/>
            <a:ext cx="2360533" cy="131968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Infrastructure dedicated to a single organization. Offers greater control and security.</a:t>
            </a:r>
            <a:endParaRPr lang="en-US" sz="1600" dirty="0"/>
          </a:p>
        </p:txBody>
      </p:sp>
      <p:pic>
        <p:nvPicPr>
          <p:cNvPr id="10" name="Image 3" descr="preencoded.png"/>
          <p:cNvPicPr>
            <a:picLocks noChangeAspect="1"/>
          </p:cNvPicPr>
          <p:nvPr/>
        </p:nvPicPr>
        <p:blipFill>
          <a:blip r:embed="rId6"/>
          <a:stretch>
            <a:fillRect/>
          </a:stretch>
        </p:blipFill>
        <p:spPr>
          <a:xfrm>
            <a:off x="11547991" y="1794986"/>
            <a:ext cx="515541" cy="515541"/>
          </a:xfrm>
          <a:prstGeom prst="rect">
            <a:avLst/>
          </a:prstGeom>
        </p:spPr>
      </p:pic>
      <p:sp>
        <p:nvSpPr>
          <p:cNvPr id="11" name="Text 5"/>
          <p:cNvSpPr/>
          <p:nvPr/>
        </p:nvSpPr>
        <p:spPr>
          <a:xfrm>
            <a:off x="11547991" y="2516743"/>
            <a:ext cx="2360533" cy="322183"/>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Hybrid Cloud</a:t>
            </a:r>
            <a:endParaRPr lang="en-US" sz="2000" dirty="0"/>
          </a:p>
        </p:txBody>
      </p:sp>
      <p:sp>
        <p:nvSpPr>
          <p:cNvPr id="12" name="Text 6"/>
          <p:cNvSpPr/>
          <p:nvPr/>
        </p:nvSpPr>
        <p:spPr>
          <a:xfrm>
            <a:off x="11547991" y="2962632"/>
            <a:ext cx="2360533" cy="131968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Combines public and private clouds. Allows for flexible resource allocation.</a:t>
            </a:r>
            <a:endParaRPr lang="en-US" sz="1600" dirty="0"/>
          </a:p>
        </p:txBody>
      </p:sp>
      <p:pic>
        <p:nvPicPr>
          <p:cNvPr id="13" name="Image 4" descr="preencoded.png"/>
          <p:cNvPicPr>
            <a:picLocks noChangeAspect="1"/>
          </p:cNvPicPr>
          <p:nvPr/>
        </p:nvPicPr>
        <p:blipFill>
          <a:blip r:embed="rId7"/>
          <a:stretch>
            <a:fillRect/>
          </a:stretch>
        </p:blipFill>
        <p:spPr>
          <a:xfrm>
            <a:off x="6208276" y="4901089"/>
            <a:ext cx="515541" cy="515541"/>
          </a:xfrm>
          <a:prstGeom prst="rect">
            <a:avLst/>
          </a:prstGeom>
        </p:spPr>
      </p:pic>
      <p:sp>
        <p:nvSpPr>
          <p:cNvPr id="14" name="Text 7"/>
          <p:cNvSpPr/>
          <p:nvPr/>
        </p:nvSpPr>
        <p:spPr>
          <a:xfrm>
            <a:off x="6208276" y="5622846"/>
            <a:ext cx="2360533" cy="322183"/>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Community Cloud</a:t>
            </a:r>
            <a:endParaRPr lang="en-US" sz="2000" dirty="0"/>
          </a:p>
        </p:txBody>
      </p:sp>
      <p:sp>
        <p:nvSpPr>
          <p:cNvPr id="15" name="Text 8"/>
          <p:cNvSpPr/>
          <p:nvPr/>
        </p:nvSpPr>
        <p:spPr>
          <a:xfrm>
            <a:off x="6208276" y="6068735"/>
            <a:ext cx="2360533" cy="131968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Shared infrastructure for specific communities. Used by organizations with shared interests.</a:t>
            </a:r>
            <a:endParaRPr lang="en-US" sz="1600" dirty="0"/>
          </a:p>
        </p:txBody>
      </p:sp>
      <p:sp>
        <p:nvSpPr>
          <p:cNvPr id="16" name="Rectangle 15"/>
          <p:cNvSpPr/>
          <p:nvPr/>
        </p:nvSpPr>
        <p:spPr>
          <a:xfrm>
            <a:off x="12845143" y="7783286"/>
            <a:ext cx="1654628" cy="3374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5493"/>
            <a:ext cx="752403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Benefits of Cloud Computing</a:t>
            </a:r>
            <a:endParaRPr lang="en-US" sz="4450" dirty="0"/>
          </a:p>
        </p:txBody>
      </p:sp>
      <p:pic>
        <p:nvPicPr>
          <p:cNvPr id="4" name="Image 1" descr="preencoded.png"/>
          <p:cNvPicPr>
            <a:picLocks noChangeAspect="1"/>
          </p:cNvPicPr>
          <p:nvPr/>
        </p:nvPicPr>
        <p:blipFill>
          <a:blip r:embed="rId4"/>
          <a:stretch>
            <a:fillRect/>
          </a:stretch>
        </p:blipFill>
        <p:spPr>
          <a:xfrm>
            <a:off x="793790" y="2134433"/>
            <a:ext cx="1134070" cy="1669852"/>
          </a:xfrm>
          <a:prstGeom prst="rect">
            <a:avLst/>
          </a:prstGeom>
        </p:spPr>
      </p:pic>
      <p:sp>
        <p:nvSpPr>
          <p:cNvPr id="5" name="Text 1"/>
          <p:cNvSpPr/>
          <p:nvPr/>
        </p:nvSpPr>
        <p:spPr>
          <a:xfrm>
            <a:off x="2268022" y="236124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Cost Savings</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Reduce capital expenditures and operational costs. Pay only for resources you consume.</a:t>
            </a:r>
            <a:endParaRPr lang="en-US" sz="1750" dirty="0"/>
          </a:p>
        </p:txBody>
      </p:sp>
      <p:pic>
        <p:nvPicPr>
          <p:cNvPr id="7" name="Image 2" descr="preencoded.png"/>
          <p:cNvPicPr>
            <a:picLocks noChangeAspect="1"/>
          </p:cNvPicPr>
          <p:nvPr/>
        </p:nvPicPr>
        <p:blipFill>
          <a:blip r:embed="rId5"/>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Scalability</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Easily scale resources up or down based on demand. Ensure optimal performance during peak loads.</a:t>
            </a:r>
            <a:endParaRPr lang="en-US" sz="1750" dirty="0"/>
          </a:p>
        </p:txBody>
      </p:sp>
      <p:pic>
        <p:nvPicPr>
          <p:cNvPr id="10" name="Image 3" descr="preencoded.png"/>
          <p:cNvPicPr>
            <a:picLocks noChangeAspect="1"/>
          </p:cNvPicPr>
          <p:nvPr/>
        </p:nvPicPr>
        <p:blipFill>
          <a:blip r:embed="rId6"/>
          <a:stretch>
            <a:fillRect/>
          </a:stretch>
        </p:blipFill>
        <p:spPr>
          <a:xfrm>
            <a:off x="793790" y="5474137"/>
            <a:ext cx="1134070" cy="1669852"/>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Reliability</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Ensure business continuity with redundant infrastructure. Minimize downtime and data loss.</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Security in the Cloud</a:t>
            </a:r>
            <a:endParaRPr lang="en-US" sz="4450" dirty="0"/>
          </a:p>
        </p:txBody>
      </p:sp>
      <p:sp>
        <p:nvSpPr>
          <p:cNvPr id="3" name="Text 1"/>
          <p:cNvSpPr/>
          <p:nvPr/>
        </p:nvSpPr>
        <p:spPr>
          <a:xfrm>
            <a:off x="1857256" y="2802017"/>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Data Encryption</a:t>
            </a:r>
            <a:endParaRPr lang="en-US" sz="2200" dirty="0"/>
          </a:p>
        </p:txBody>
      </p:sp>
      <p:pic>
        <p:nvPicPr>
          <p:cNvPr id="4"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5" name="Text 2"/>
          <p:cNvSpPr/>
          <p:nvPr/>
        </p:nvSpPr>
        <p:spPr>
          <a:xfrm>
            <a:off x="6339483" y="2671405"/>
            <a:ext cx="113705"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6" name="Text 3"/>
          <p:cNvSpPr/>
          <p:nvPr/>
        </p:nvSpPr>
        <p:spPr>
          <a:xfrm>
            <a:off x="9937790" y="2802017"/>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Access Control</a:t>
            </a:r>
            <a:endParaRPr lang="en-US" sz="2200" dirty="0"/>
          </a:p>
        </p:txBody>
      </p:sp>
      <p:pic>
        <p:nvPicPr>
          <p:cNvPr id="7"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8" name="Text 4"/>
          <p:cNvSpPr/>
          <p:nvPr/>
        </p:nvSpPr>
        <p:spPr>
          <a:xfrm>
            <a:off x="8537258" y="3059906"/>
            <a:ext cx="169902"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9" name="Text 5"/>
          <p:cNvSpPr/>
          <p:nvPr/>
        </p:nvSpPr>
        <p:spPr>
          <a:xfrm>
            <a:off x="9937790" y="525458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Compliance</a:t>
            </a:r>
            <a:endParaRPr lang="en-US" sz="2200" dirty="0"/>
          </a:p>
        </p:txBody>
      </p:sp>
      <p:pic>
        <p:nvPicPr>
          <p:cNvPr id="10" name="Image 2" descr="preencoded.png"/>
          <p:cNvPicPr>
            <a:picLocks noChangeAspect="1"/>
          </p:cNvPicPr>
          <p:nvPr/>
        </p:nvPicPr>
        <p:blipFill>
          <a:blip r:embed="rId5"/>
          <a:stretch>
            <a:fillRect/>
          </a:stretch>
        </p:blipFill>
        <p:spPr>
          <a:xfrm>
            <a:off x="5032653" y="1922978"/>
            <a:ext cx="4564975" cy="4564975"/>
          </a:xfrm>
          <a:prstGeom prst="rect">
            <a:avLst/>
          </a:prstGeom>
        </p:spPr>
      </p:pic>
      <p:sp>
        <p:nvSpPr>
          <p:cNvPr id="11" name="Text 6"/>
          <p:cNvSpPr/>
          <p:nvPr/>
        </p:nvSpPr>
        <p:spPr>
          <a:xfrm>
            <a:off x="8146494" y="5285780"/>
            <a:ext cx="174427"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2" name="Text 7"/>
          <p:cNvSpPr/>
          <p:nvPr/>
        </p:nvSpPr>
        <p:spPr>
          <a:xfrm>
            <a:off x="1857256" y="5254585"/>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Monitoring</a:t>
            </a:r>
            <a:endParaRPr lang="en-US" sz="2200" dirty="0"/>
          </a:p>
        </p:txBody>
      </p:sp>
      <p:pic>
        <p:nvPicPr>
          <p:cNvPr id="13" name="Image 3" descr="preencoded.png"/>
          <p:cNvPicPr>
            <a:picLocks noChangeAspect="1"/>
          </p:cNvPicPr>
          <p:nvPr/>
        </p:nvPicPr>
        <p:blipFill>
          <a:blip r:embed="rId6"/>
          <a:stretch>
            <a:fillRect/>
          </a:stretch>
        </p:blipFill>
        <p:spPr>
          <a:xfrm>
            <a:off x="5032653" y="1922978"/>
            <a:ext cx="4564975" cy="4564975"/>
          </a:xfrm>
          <a:prstGeom prst="rect">
            <a:avLst/>
          </a:prstGeom>
        </p:spPr>
      </p:pic>
      <p:sp>
        <p:nvSpPr>
          <p:cNvPr id="14" name="Text 8"/>
          <p:cNvSpPr/>
          <p:nvPr/>
        </p:nvSpPr>
        <p:spPr>
          <a:xfrm>
            <a:off x="5916216" y="4897279"/>
            <a:ext cx="183237"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4</a:t>
            </a:r>
            <a:endParaRPr lang="en-US" sz="2200" dirty="0"/>
          </a:p>
        </p:txBody>
      </p:sp>
      <p:sp>
        <p:nvSpPr>
          <p:cNvPr id="15" name="Text 9"/>
          <p:cNvSpPr/>
          <p:nvPr/>
        </p:nvSpPr>
        <p:spPr>
          <a:xfrm>
            <a:off x="793790" y="6743105"/>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Cloud security is crucial for protecting sensitive data. Implement encryption to secure data at rest and in transit. Control user access to prevent unauthorized access. Ensure compliance with industry regulations. Continuously monitor for threats.</a:t>
            </a:r>
            <a:endParaRPr lang="en-US" sz="1750" dirty="0"/>
          </a:p>
        </p:txBody>
      </p:sp>
      <p:sp>
        <p:nvSpPr>
          <p:cNvPr id="16" name="Rectangle 15"/>
          <p:cNvSpPr/>
          <p:nvPr/>
        </p:nvSpPr>
        <p:spPr>
          <a:xfrm>
            <a:off x="12773025" y="7772400"/>
            <a:ext cx="1759404" cy="37011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10320"/>
            <a:ext cx="726162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Real-World Cloud Examples</a:t>
            </a:r>
            <a:endParaRPr lang="en-US" sz="4450" dirty="0"/>
          </a:p>
        </p:txBody>
      </p:sp>
      <p:sp>
        <p:nvSpPr>
          <p:cNvPr id="4" name="Shape 1"/>
          <p:cNvSpPr/>
          <p:nvPr/>
        </p:nvSpPr>
        <p:spPr>
          <a:xfrm>
            <a:off x="6280190" y="2659261"/>
            <a:ext cx="3664863" cy="2047994"/>
          </a:xfrm>
          <a:prstGeom prst="roundRect">
            <a:avLst>
              <a:gd name="adj" fmla="val 4652"/>
            </a:avLst>
          </a:prstGeom>
          <a:solidFill>
            <a:srgbClr val="DADBF1"/>
          </a:solidFill>
          <a:ln w="7620">
            <a:solidFill>
              <a:srgbClr val="C0C1D7"/>
            </a:solidFill>
            <a:prstDash val="solid"/>
          </a:ln>
        </p:spPr>
      </p:sp>
      <p:sp>
        <p:nvSpPr>
          <p:cNvPr id="5" name="Text 2"/>
          <p:cNvSpPr/>
          <p:nvPr/>
        </p:nvSpPr>
        <p:spPr>
          <a:xfrm>
            <a:off x="6514624" y="289369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Netflix</a:t>
            </a:r>
            <a:endParaRPr lang="en-US" sz="2200" dirty="0"/>
          </a:p>
        </p:txBody>
      </p:sp>
      <p:sp>
        <p:nvSpPr>
          <p:cNvPr id="6" name="Text 3"/>
          <p:cNvSpPr/>
          <p:nvPr/>
        </p:nvSpPr>
        <p:spPr>
          <a:xfrm>
            <a:off x="6514624" y="3384113"/>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Netflix uses AWS for streaming services. Scalability and reliability are enhanced.</a:t>
            </a:r>
            <a:endParaRPr lang="en-US" sz="1750" dirty="0"/>
          </a:p>
        </p:txBody>
      </p:sp>
      <p:sp>
        <p:nvSpPr>
          <p:cNvPr id="7" name="Shape 4"/>
          <p:cNvSpPr/>
          <p:nvPr/>
        </p:nvSpPr>
        <p:spPr>
          <a:xfrm>
            <a:off x="10171867" y="2659261"/>
            <a:ext cx="3664863" cy="2047994"/>
          </a:xfrm>
          <a:prstGeom prst="roundRect">
            <a:avLst>
              <a:gd name="adj" fmla="val 4652"/>
            </a:avLst>
          </a:prstGeom>
          <a:solidFill>
            <a:srgbClr val="DADBF1"/>
          </a:solidFill>
          <a:ln w="7620">
            <a:solidFill>
              <a:srgbClr val="C0C1D7"/>
            </a:solidFill>
            <a:prstDash val="solid"/>
          </a:ln>
        </p:spPr>
      </p:sp>
      <p:sp>
        <p:nvSpPr>
          <p:cNvPr id="8" name="Text 5"/>
          <p:cNvSpPr/>
          <p:nvPr/>
        </p:nvSpPr>
        <p:spPr>
          <a:xfrm>
            <a:off x="10406301" y="289369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Dropbox</a:t>
            </a:r>
            <a:endParaRPr lang="en-US" sz="2200" dirty="0"/>
          </a:p>
        </p:txBody>
      </p:sp>
      <p:sp>
        <p:nvSpPr>
          <p:cNvPr id="9" name="Text 6"/>
          <p:cNvSpPr/>
          <p:nvPr/>
        </p:nvSpPr>
        <p:spPr>
          <a:xfrm>
            <a:off x="10406301" y="3384113"/>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Dropbox relies on cloud storage. Data access and collaboration are improved.</a:t>
            </a:r>
            <a:endParaRPr lang="en-US" sz="1750" dirty="0"/>
          </a:p>
        </p:txBody>
      </p:sp>
      <p:sp>
        <p:nvSpPr>
          <p:cNvPr id="10" name="Shape 7"/>
          <p:cNvSpPr/>
          <p:nvPr/>
        </p:nvSpPr>
        <p:spPr>
          <a:xfrm>
            <a:off x="6280190" y="4934069"/>
            <a:ext cx="7556421" cy="1685092"/>
          </a:xfrm>
          <a:prstGeom prst="roundRect">
            <a:avLst>
              <a:gd name="adj" fmla="val 5654"/>
            </a:avLst>
          </a:prstGeom>
          <a:solidFill>
            <a:srgbClr val="DADBF1"/>
          </a:solidFill>
          <a:ln w="7620">
            <a:solidFill>
              <a:srgbClr val="C0C1D7"/>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Salesforce</a:t>
            </a:r>
            <a:endParaRPr lang="en-US" sz="2200" dirty="0"/>
          </a:p>
        </p:txBody>
      </p:sp>
      <p:sp>
        <p:nvSpPr>
          <p:cNvPr id="12" name="Text 9"/>
          <p:cNvSpPr/>
          <p:nvPr/>
        </p:nvSpPr>
        <p:spPr>
          <a:xfrm>
            <a:off x="6514624" y="5658922"/>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Salesforce delivers cloud-based CRM solutions. Customer relationship management is streamlined.</a:t>
            </a:r>
            <a:endParaRPr lang="en-US" sz="1750" dirty="0"/>
          </a:p>
        </p:txBody>
      </p:sp>
      <p:sp>
        <p:nvSpPr>
          <p:cNvPr id="13" name="Rectangle 12"/>
          <p:cNvSpPr/>
          <p:nvPr/>
        </p:nvSpPr>
        <p:spPr>
          <a:xfrm>
            <a:off x="12753211" y="7641771"/>
            <a:ext cx="1817914" cy="50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000000"/>
                </a:solidFill>
                <a:latin typeface="Inter Bold" pitchFamily="34" charset="0"/>
                <a:ea typeface="Inter Bold" pitchFamily="34" charset="-122"/>
                <a:cs typeface="Inter Bold" pitchFamily="34" charset="-120"/>
              </a:rPr>
              <a:t>The Future of Cloud Computing</a:t>
            </a:r>
            <a:endParaRPr lang="en-US" sz="4300" dirty="0"/>
          </a:p>
        </p:txBody>
      </p:sp>
      <p:sp>
        <p:nvSpPr>
          <p:cNvPr id="4" name="Shape 1"/>
          <p:cNvSpPr/>
          <p:nvPr/>
        </p:nvSpPr>
        <p:spPr>
          <a:xfrm>
            <a:off x="6573441" y="2314932"/>
            <a:ext cx="30480" cy="5309949"/>
          </a:xfrm>
          <a:prstGeom prst="roundRect">
            <a:avLst>
              <a:gd name="adj" fmla="val 303837"/>
            </a:avLst>
          </a:prstGeom>
          <a:solidFill>
            <a:srgbClr val="C0C1D7"/>
          </a:solidFill>
          <a:ln/>
        </p:spPr>
      </p:sp>
      <p:sp>
        <p:nvSpPr>
          <p:cNvPr id="5" name="Shape 2"/>
          <p:cNvSpPr/>
          <p:nvPr/>
        </p:nvSpPr>
        <p:spPr>
          <a:xfrm>
            <a:off x="6806208" y="2795707"/>
            <a:ext cx="771644" cy="30480"/>
          </a:xfrm>
          <a:prstGeom prst="roundRect">
            <a:avLst>
              <a:gd name="adj" fmla="val 303837"/>
            </a:avLst>
          </a:prstGeom>
          <a:solidFill>
            <a:srgbClr val="C0C1D7"/>
          </a:solidFill>
          <a:ln/>
        </p:spPr>
      </p:sp>
      <p:sp>
        <p:nvSpPr>
          <p:cNvPr id="6" name="Shape 3"/>
          <p:cNvSpPr/>
          <p:nvPr/>
        </p:nvSpPr>
        <p:spPr>
          <a:xfrm>
            <a:off x="6340673" y="2562939"/>
            <a:ext cx="496014" cy="496014"/>
          </a:xfrm>
          <a:prstGeom prst="roundRect">
            <a:avLst>
              <a:gd name="adj" fmla="val 18671"/>
            </a:avLst>
          </a:prstGeom>
          <a:solidFill>
            <a:srgbClr val="DADBF1"/>
          </a:solidFill>
          <a:ln w="7620">
            <a:solidFill>
              <a:srgbClr val="C0C1D7"/>
            </a:solidFill>
            <a:prstDash val="solid"/>
          </a:ln>
        </p:spPr>
      </p:sp>
      <p:sp>
        <p:nvSpPr>
          <p:cNvPr id="7" name="Text 4"/>
          <p:cNvSpPr/>
          <p:nvPr/>
        </p:nvSpPr>
        <p:spPr>
          <a:xfrm>
            <a:off x="6522363" y="2645569"/>
            <a:ext cx="132636"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272525"/>
                </a:solidFill>
                <a:latin typeface="Inter Bold" pitchFamily="34" charset="0"/>
                <a:ea typeface="Inter Bold" pitchFamily="34" charset="-122"/>
                <a:cs typeface="Inter Bold"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AI Integration</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Cloud platforms will increasingly integrate AI. Data analysis and automation are enhanced.</a:t>
            </a:r>
            <a:endParaRPr lang="en-US" sz="1700" dirty="0"/>
          </a:p>
        </p:txBody>
      </p:sp>
      <p:sp>
        <p:nvSpPr>
          <p:cNvPr id="10" name="Shape 7"/>
          <p:cNvSpPr/>
          <p:nvPr/>
        </p:nvSpPr>
        <p:spPr>
          <a:xfrm>
            <a:off x="6806208" y="4639151"/>
            <a:ext cx="771644" cy="30480"/>
          </a:xfrm>
          <a:prstGeom prst="roundRect">
            <a:avLst>
              <a:gd name="adj" fmla="val 303837"/>
            </a:avLst>
          </a:prstGeom>
          <a:solidFill>
            <a:srgbClr val="C0C1D7"/>
          </a:solidFill>
          <a:ln/>
        </p:spPr>
      </p:sp>
      <p:sp>
        <p:nvSpPr>
          <p:cNvPr id="11" name="Shape 8"/>
          <p:cNvSpPr/>
          <p:nvPr/>
        </p:nvSpPr>
        <p:spPr>
          <a:xfrm>
            <a:off x="6340673" y="4406384"/>
            <a:ext cx="496014" cy="496014"/>
          </a:xfrm>
          <a:prstGeom prst="roundRect">
            <a:avLst>
              <a:gd name="adj" fmla="val 18671"/>
            </a:avLst>
          </a:prstGeom>
          <a:solidFill>
            <a:srgbClr val="DADBF1"/>
          </a:solidFill>
          <a:ln w="7620">
            <a:solidFill>
              <a:srgbClr val="C0C1D7"/>
            </a:solidFill>
            <a:prstDash val="solid"/>
          </a:ln>
        </p:spPr>
      </p:sp>
      <p:sp>
        <p:nvSpPr>
          <p:cNvPr id="12" name="Text 9"/>
          <p:cNvSpPr/>
          <p:nvPr/>
        </p:nvSpPr>
        <p:spPr>
          <a:xfrm>
            <a:off x="6489502" y="4489013"/>
            <a:ext cx="198239"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272525"/>
                </a:solidFill>
                <a:latin typeface="Inter Bold" pitchFamily="34" charset="0"/>
                <a:ea typeface="Inter Bold" pitchFamily="34" charset="-122"/>
                <a:cs typeface="Inter Bold"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Serverless</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Serverless computing will gain traction. Applications can be built without server management.</a:t>
            </a:r>
            <a:endParaRPr lang="en-US" sz="1700" dirty="0"/>
          </a:p>
        </p:txBody>
      </p:sp>
      <p:sp>
        <p:nvSpPr>
          <p:cNvPr id="15" name="Shape 12"/>
          <p:cNvSpPr/>
          <p:nvPr/>
        </p:nvSpPr>
        <p:spPr>
          <a:xfrm>
            <a:off x="6806208" y="6482596"/>
            <a:ext cx="771644" cy="30480"/>
          </a:xfrm>
          <a:prstGeom prst="roundRect">
            <a:avLst>
              <a:gd name="adj" fmla="val 303837"/>
            </a:avLst>
          </a:prstGeom>
          <a:solidFill>
            <a:srgbClr val="C0C1D7"/>
          </a:solidFill>
          <a:ln/>
        </p:spPr>
      </p:sp>
      <p:sp>
        <p:nvSpPr>
          <p:cNvPr id="16" name="Shape 13"/>
          <p:cNvSpPr/>
          <p:nvPr/>
        </p:nvSpPr>
        <p:spPr>
          <a:xfrm>
            <a:off x="6340673" y="6249829"/>
            <a:ext cx="496014" cy="496014"/>
          </a:xfrm>
          <a:prstGeom prst="roundRect">
            <a:avLst>
              <a:gd name="adj" fmla="val 18671"/>
            </a:avLst>
          </a:prstGeom>
          <a:solidFill>
            <a:srgbClr val="DADBF1"/>
          </a:solidFill>
          <a:ln w="7620">
            <a:solidFill>
              <a:srgbClr val="C0C1D7"/>
            </a:solidFill>
            <a:prstDash val="solid"/>
          </a:ln>
        </p:spPr>
      </p:sp>
      <p:sp>
        <p:nvSpPr>
          <p:cNvPr id="17" name="Text 14"/>
          <p:cNvSpPr/>
          <p:nvPr/>
        </p:nvSpPr>
        <p:spPr>
          <a:xfrm>
            <a:off x="6486882" y="6332458"/>
            <a:ext cx="203597"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272525"/>
                </a:solidFill>
                <a:latin typeface="Inter Bold" pitchFamily="34" charset="0"/>
                <a:ea typeface="Inter Bold" pitchFamily="34" charset="-122"/>
                <a:cs typeface="Inter Bold"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Edge Computing</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Cloud services will extend to the network edge. Data processing latency is reduced.</a:t>
            </a:r>
            <a:endParaRPr lang="en-US" sz="1700" dirty="0"/>
          </a:p>
        </p:txBody>
      </p:sp>
      <p:sp>
        <p:nvSpPr>
          <p:cNvPr id="20" name="Rectangle 19"/>
          <p:cNvSpPr/>
          <p:nvPr/>
        </p:nvSpPr>
        <p:spPr>
          <a:xfrm>
            <a:off x="12779829" y="7624881"/>
            <a:ext cx="1752600" cy="5067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435</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3</cp:revision>
  <dcterms:created xsi:type="dcterms:W3CDTF">2025-02-12T10:12:58Z</dcterms:created>
  <dcterms:modified xsi:type="dcterms:W3CDTF">2025-02-12T10:28:39Z</dcterms:modified>
</cp:coreProperties>
</file>